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3"/>
    <p:sldMasterId id="2147483676" r:id="rId4"/>
  </p:sldMasterIdLst>
  <p:notesMasterIdLst>
    <p:notesMasterId r:id="rId16"/>
  </p:notesMasterIdLst>
  <p:handoutMasterIdLst>
    <p:handoutMasterId r:id="rId17"/>
  </p:handoutMasterIdLst>
  <p:sldIdLst>
    <p:sldId id="256" r:id="rId5"/>
    <p:sldId id="347" r:id="rId6"/>
    <p:sldId id="348" r:id="rId7"/>
    <p:sldId id="349" r:id="rId8"/>
    <p:sldId id="354" r:id="rId9"/>
    <p:sldId id="353" r:id="rId10"/>
    <p:sldId id="350" r:id="rId11"/>
    <p:sldId id="351" r:id="rId12"/>
    <p:sldId id="355" r:id="rId13"/>
    <p:sldId id="356" r:id="rId14"/>
    <p:sldId id="357" r:id="rId15"/>
  </p:sldIdLst>
  <p:sldSz cx="9144000" cy="6858000" type="screen4x3"/>
  <p:notesSz cx="6662738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45EBB-A04F-634F-A706-43174B58990E}" v="31" dt="2024-12-02T23:00:27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Allen" userId="2f515eef-a845-486a-85b4-81cf3b260a6c" providerId="ADAL" clId="{36D45EBB-A04F-634F-A706-43174B58990E}"/>
    <pc:docChg chg="undo custSel modSld">
      <pc:chgData name="Louise Allen" userId="2f515eef-a845-486a-85b4-81cf3b260a6c" providerId="ADAL" clId="{36D45EBB-A04F-634F-A706-43174B58990E}" dt="2024-12-02T23:00:27.741" v="7" actId="478"/>
      <pc:docMkLst>
        <pc:docMk/>
      </pc:docMkLst>
      <pc:sldChg chg="addSp delSp modSp mod">
        <pc:chgData name="Louise Allen" userId="2f515eef-a845-486a-85b4-81cf3b260a6c" providerId="ADAL" clId="{36D45EBB-A04F-634F-A706-43174B58990E}" dt="2024-12-02T23:00:27.741" v="7" actId="478"/>
        <pc:sldMkLst>
          <pc:docMk/>
          <pc:sldMk cId="0" sldId="353"/>
        </pc:sldMkLst>
        <pc:picChg chg="add mod">
          <ac:chgData name="Louise Allen" userId="2f515eef-a845-486a-85b4-81cf3b260a6c" providerId="ADAL" clId="{36D45EBB-A04F-634F-A706-43174B58990E}" dt="2024-12-02T23:00:25.827" v="6" actId="1076"/>
          <ac:picMkLst>
            <pc:docMk/>
            <pc:sldMk cId="0" sldId="353"/>
            <ac:picMk id="2" creationId="{294AC6B2-BAF9-710C-0949-8FB0756058C5}"/>
          </ac:picMkLst>
        </pc:picChg>
        <pc:picChg chg="add del">
          <ac:chgData name="Louise Allen" userId="2f515eef-a845-486a-85b4-81cf3b260a6c" providerId="ADAL" clId="{36D45EBB-A04F-634F-A706-43174B58990E}" dt="2024-12-02T23:00:27.741" v="7" actId="478"/>
          <ac:picMkLst>
            <pc:docMk/>
            <pc:sldMk cId="0" sldId="353"/>
            <ac:picMk id="76804" creationId="{5764DB9F-7E1C-C872-8EB1-A0E43CC073E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3591BD1-332F-1BF3-5DBD-C70A723844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B4D3215-831D-C8BC-D696-318A6B985A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EE74C893-939F-13AA-620A-47D6E4BD910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FA388024-D231-EAE6-A27D-E0290B2145E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48E925C7-2024-D54D-8D55-304CC4CDC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992DF5C-8151-56E8-CAAC-7EA506891D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AE34174-7431-57BA-78B4-B0D344ECC5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FAB074EC-5ADB-F7D6-10ED-B915039398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01B9130B-9CCA-B553-B57E-308A0A711A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05350"/>
            <a:ext cx="53292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673C807E-3CAA-66A0-A3B4-E0A8C38F41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F128760D-C9F0-1F42-224E-5BC09A5EE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737B6560-4D43-B54A-BCF3-D996A7773C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E6C7561-5361-5E7B-D5FB-4795F0C3B7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0A7E6F-A243-4445-8FA2-DE35845B2A95}" type="slidenum">
              <a:rPr lang="en-US" altLang="en-US" sz="1200" b="0"/>
              <a:pPr/>
              <a:t>1</a:t>
            </a:fld>
            <a:endParaRPr lang="en-US" altLang="en-US" sz="1200" b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7F8395B-0D33-544C-E58D-1DEB19497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DE64F6C-26CA-3C38-6ED3-CF618F834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D9F9E7A-615A-B3C5-525F-48C19CF46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5CE9697-FEF1-FF62-963F-F57BE5676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5DDE7323-5341-795F-CB2E-02B9475775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CB39109-8887-A958-2A81-64794C97E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>
            <a:extLst>
              <a:ext uri="{FF2B5EF4-FFF2-40B4-BE49-F238E27FC236}">
                <a16:creationId xmlns:a16="http://schemas.microsoft.com/office/drawing/2014/main" id="{27762614-514E-DFEE-9BEC-0FCC21A3D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>
            <a:extLst>
              <a:ext uri="{FF2B5EF4-FFF2-40B4-BE49-F238E27FC236}">
                <a16:creationId xmlns:a16="http://schemas.microsoft.com/office/drawing/2014/main" id="{A51F36AE-34B5-0753-B6AA-6EB643C0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>
            <a:extLst>
              <a:ext uri="{FF2B5EF4-FFF2-40B4-BE49-F238E27FC236}">
                <a16:creationId xmlns:a16="http://schemas.microsoft.com/office/drawing/2014/main" id="{0292DB4E-7B07-D8EB-F7C0-18D1C4B656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1027">
            <a:extLst>
              <a:ext uri="{FF2B5EF4-FFF2-40B4-BE49-F238E27FC236}">
                <a16:creationId xmlns:a16="http://schemas.microsoft.com/office/drawing/2014/main" id="{D62DE036-2D1F-77D0-22AD-3CD1AEBFD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>
            <a:extLst>
              <a:ext uri="{FF2B5EF4-FFF2-40B4-BE49-F238E27FC236}">
                <a16:creationId xmlns:a16="http://schemas.microsoft.com/office/drawing/2014/main" id="{19B0C07C-BA7A-6093-DAF9-4444523C7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>
            <a:extLst>
              <a:ext uri="{FF2B5EF4-FFF2-40B4-BE49-F238E27FC236}">
                <a16:creationId xmlns:a16="http://schemas.microsoft.com/office/drawing/2014/main" id="{569E0C06-F07F-10AC-DA45-631787D3F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>
            <a:extLst>
              <a:ext uri="{FF2B5EF4-FFF2-40B4-BE49-F238E27FC236}">
                <a16:creationId xmlns:a16="http://schemas.microsoft.com/office/drawing/2014/main" id="{1B5123EE-76B8-7D91-7893-3A32FF245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1027">
            <a:extLst>
              <a:ext uri="{FF2B5EF4-FFF2-40B4-BE49-F238E27FC236}">
                <a16:creationId xmlns:a16="http://schemas.microsoft.com/office/drawing/2014/main" id="{4D6C59E9-D255-B320-C33D-C244AA586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F7851264-1540-6573-D5C7-1B5F25B01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10D29B8-7930-E8C0-4331-991A4D5F1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F7D2672-E02B-978A-21DC-7592DE65EC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3C533E5-AED1-3484-8CA5-C9085B26C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5986DD7A-7BFA-F842-91F1-30391FDF9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0D4F0F8-B572-9813-B3CC-3C3854CCB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190EE278-4D8E-0BA8-9617-25DA2DCBF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F02C2173-DD47-443B-D948-9C4BAE275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252BDE-B83B-BECF-1799-905E40A452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897E3A-FFD1-D5F2-2A39-BB9CA7E7D0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9D9CB-379F-A74F-916E-97EA1871E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73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274638"/>
            <a:ext cx="1820862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274638"/>
            <a:ext cx="5310188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A4DDED-1950-BD36-597E-56E8595BE6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603F9D-0BAF-87A0-91AF-5D6BEF2B1F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8D37-26CF-5943-A27C-E120FDA84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6C444F-BCE3-D7D1-EC58-43FEED2EF0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E57362-73A4-6AC0-B772-F68A80E91B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2B502-997D-F34C-930A-D36BAC895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581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2DC5F7-33D4-8290-2A1F-97D9282132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BED067-6D68-4340-C6AF-E87DD47AA2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F5FA3-528B-2D4E-867E-4936F6E98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13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E887C4-9EC0-E14E-E41C-E1A39C80B1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B928AA-FAE1-6DEF-DA0E-067C6C7060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DDE33-2053-474E-95EF-C86DCB956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C66EC9-9A3B-37E6-09E2-9D8932EB80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22A3A-6A9E-0F3A-087D-914BBFBFCC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71921-5D04-074B-8C80-28074E94A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77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1CA6DCA-734D-2DEC-680D-C75D9BAD91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68713EB-F5C1-6156-6EA9-C730BBE73C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1F6CB-C15D-0C47-AAA9-E8147A720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0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E216E4-0524-925B-6E40-DDAE9A3919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3B76D9-42F2-0951-56B6-4967961F0D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EBDDE-80D0-5C4E-890F-966BA1EB0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51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AAFB398-2050-35BB-603E-FD56DE057D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7E95FB5-A7C5-C4FB-711A-25B36FB1B3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5E18E-0628-384E-9502-0A9997F57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289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E19B3A-164A-EF2E-6E16-34DADCBB46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73C2DD-C929-BC57-87D9-E442F53DD1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41AF3-74A2-2945-868D-C3A66BC0D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27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19C57-5940-306F-CEC5-D70F02D9C4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9B6A0A-79D1-E935-2D00-9CEEC46CB6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38C00-359A-4440-AA40-03D72E282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8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E70669-C565-624F-7F62-5056ED839E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7E257E-E26D-8778-9FCC-64E52A6DAD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A8942-A05A-0A49-AB6E-5FF21BAFA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090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66DC95-9CFC-5449-FFC4-4EF8C72185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5A03F7-982F-D923-9191-654A42AF57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35773-550E-574B-90EC-9DC599438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008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F9F1A2-CF0F-63FE-2DFB-CDEE7997DA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AFE679-F3DE-8FAE-74C0-91F3D9544F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E59E1-B6E4-EA40-9CCF-69243CF37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66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773238"/>
            <a:ext cx="3565525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1773238"/>
            <a:ext cx="3565525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ED06E-EB53-A472-3EF6-5A6C180691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3ED955-D7E0-3BEF-89EE-01E0E6D2E7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FCF67-E9B5-F546-B45B-97F0CCC76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05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4DF9C6D-A648-E14E-BA7A-511B087D5F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E20F048-0576-2CF1-6E6A-808D7BA90D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C8FAA-E1D2-6C4C-8007-DF8CD5B86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60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D55CD7-442D-73BC-D854-901A321850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D93954-41DC-F38F-F973-BF0C72C893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939A4-2CBA-3D44-B314-642AD94D8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47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DD9096E-1E4C-F030-F53D-AEEA762514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44208D0-3C68-2665-B5F7-94EAB2C9B4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55F52-1548-3140-A2B5-9ACDF7905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2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41D997-465F-B926-1DA2-BBF807912D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CDB7B2-F053-E144-9B10-F07B205EB5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CFAA8-23F2-9142-BBF1-B1822481D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5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664D5B-8745-6210-9729-AEA7348840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9BEE0C-3B0E-DF37-4025-309A4EA809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55B35-84DA-5547-86BD-C2A79F40E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63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97C8BF-1B8D-E9BD-FE0D-217D874387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A7717C-C90A-E179-4BA2-3BB62B3FA4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2C0C6-560A-3048-A921-9F22DF5EB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62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58970914-917C-4FE0-9FD8-C7F8CC3BD1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7F71EFFD-A6E3-36C7-DD25-C492218E0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274638"/>
            <a:ext cx="59864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6035D8-6F4F-ED0A-276D-8A3D1CEF9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773238"/>
            <a:ext cx="65627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1B11CD11-C032-D4B1-F775-C681FB11DC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5551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Century Gothic" panose="020B0502020202020204" pitchFamily="34" charset="0"/>
              </a:defRPr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6FD4E1D4-1F1E-F171-77A5-D6C9843F01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D6E0171-18E5-1F41-AB2B-479F1F67AD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ransition spd="med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entury Gothic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entury Gothic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entury Gothic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entury Gothic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Century Gothic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Century Gothic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Century Gothic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Century Gothic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defRPr sz="3200">
          <a:solidFill>
            <a:schemeClr val="bg1"/>
          </a:solidFill>
          <a:latin typeface="Arial" panose="020B0604020202020204" pitchFamily="34" charset="0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anose="020B0604020202020204" pitchFamily="34" charset="0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anose="020B0604020202020204" pitchFamily="34" charset="0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anose="020B0604020202020204" pitchFamily="34" charset="0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anose="020B0604020202020204" pitchFamily="34" charset="0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icture 9.png">
            <a:extLst>
              <a:ext uri="{FF2B5EF4-FFF2-40B4-BE49-F238E27FC236}">
                <a16:creationId xmlns:a16="http://schemas.microsoft.com/office/drawing/2014/main" id="{2D4D904F-4B67-00E0-25FD-A79786FD53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461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F76F92BB-0576-BE8C-56F4-7A39DE776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1F01945-4267-1723-B738-BD2E3C5FC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11FF06-80BD-D8D2-7C6E-403EEFAF08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5225"/>
            <a:ext cx="5334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Century Gothic" panose="020B0502020202020204" pitchFamily="34" charset="0"/>
              </a:defRPr>
            </a:lvl1pPr>
          </a:lstStyle>
          <a:p>
            <a:r>
              <a:rPr lang="en-US" altLang="en-US"/>
              <a:t>Medical Education Unit</a:t>
            </a:r>
          </a:p>
          <a:p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15CD72C-9831-AD44-0893-D3623215A2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21FB0D1-AB22-454E-A8C2-9569075827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386CAA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>
            <a:extLst>
              <a:ext uri="{FF2B5EF4-FFF2-40B4-BE49-F238E27FC236}">
                <a16:creationId xmlns:a16="http://schemas.microsoft.com/office/drawing/2014/main" id="{F5DBDB83-5C8D-C5F7-103B-F7E305DE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6">
            <a:extLst>
              <a:ext uri="{FF2B5EF4-FFF2-40B4-BE49-F238E27FC236}">
                <a16:creationId xmlns:a16="http://schemas.microsoft.com/office/drawing/2014/main" id="{352302E7-C193-9AF3-D202-54E3E959B6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BC338D-E99C-6241-8F81-18D7BE8BD549}" type="slidenum">
              <a:rPr lang="en-US" altLang="en-US" sz="1400" b="0"/>
              <a:pPr/>
              <a:t>1</a:t>
            </a:fld>
            <a:endParaRPr lang="en-US" altLang="en-US" sz="1400" b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FB5D49F-DE7A-3E99-C2CB-676FD07937C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619250" y="1773238"/>
            <a:ext cx="6767513" cy="1470025"/>
          </a:xfrm>
        </p:spPr>
        <p:txBody>
          <a:bodyPr/>
          <a:lstStyle/>
          <a:p>
            <a:pPr eaLnBrk="1" hangingPunct="1"/>
            <a:r>
              <a:rPr lang="en-AU" altLang="en-US" sz="2400" dirty="0">
                <a:solidFill>
                  <a:srgbClr val="000F4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Communication and Ethics for International Medical Graduates in Australia</a:t>
            </a:r>
            <a:endParaRPr lang="en-US" altLang="en-US" sz="2200" dirty="0">
              <a:solidFill>
                <a:srgbClr val="000F4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F382F32-6D15-76B7-2101-3B07539F286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976563" y="4534694"/>
            <a:ext cx="5710237" cy="14398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</a:pPr>
            <a:r>
              <a:rPr lang="en-AU" altLang="en-US" sz="1400" dirty="0">
                <a:ea typeface="ＭＳ Ｐゴシック" panose="020B0600070205080204" pitchFamily="34" charset="-128"/>
              </a:rPr>
              <a:t>R Woodward-Kron, E Flynn, C Delany</a:t>
            </a:r>
            <a:endParaRPr lang="en-AU" altLang="en-US" sz="1400" baseline="30000" dirty="0">
              <a:ea typeface="ＭＳ Ｐゴシック" panose="020B0600070205080204" pitchFamily="34" charset="-128"/>
            </a:endParaRPr>
          </a:p>
          <a:p>
            <a:pPr marL="0" indent="0" algn="r" eaLnBrk="1" hangingPunct="1">
              <a:lnSpc>
                <a:spcPct val="80000"/>
              </a:lnSpc>
            </a:pPr>
            <a:r>
              <a:rPr lang="en-AU" altLang="en-US" sz="1400" dirty="0">
                <a:ea typeface="ＭＳ Ｐゴシック" panose="020B0600070205080204" pitchFamily="34" charset="-128"/>
              </a:rPr>
              <a:t>The University of Melbourne for Postgraduate Medical Council Victoria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algn="r" eaLnBrk="1" hangingPunct="1">
              <a:lnSpc>
                <a:spcPct val="8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1B9FA286-DF44-7343-0EBC-A779279BC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284538"/>
            <a:ext cx="6767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en-US" sz="1800" i="1" dirty="0">
                <a:solidFill>
                  <a:schemeClr val="bg1"/>
                </a:solidFill>
              </a:rPr>
              <a:t>Teaching resources to accompany IMG interview videos</a:t>
            </a:r>
            <a:endParaRPr lang="en-US" altLang="en-US" sz="1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>
            <a:extLst>
              <a:ext uri="{FF2B5EF4-FFF2-40B4-BE49-F238E27FC236}">
                <a16:creationId xmlns:a16="http://schemas.microsoft.com/office/drawing/2014/main" id="{BE783237-E0F9-57C3-320B-205338D70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1275" y="1772816"/>
            <a:ext cx="6275387" cy="435292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For discussion: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What advice did you get before you came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to Australia?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Was the advice you got correct, and was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it useful?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What other advice would be have been useful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to you? 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What advice would you give to a friend thinking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of working in Australia? 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Would you give different advice to someone who was thinking of emigrating to Australia?</a:t>
            </a:r>
          </a:p>
          <a:p>
            <a:pPr lvl="1">
              <a:lnSpc>
                <a:spcPct val="80000"/>
              </a:lnSpc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7" descr="Azurah.jpg">
            <a:extLst>
              <a:ext uri="{FF2B5EF4-FFF2-40B4-BE49-F238E27FC236}">
                <a16:creationId xmlns:a16="http://schemas.microsoft.com/office/drawing/2014/main" id="{8234DA7C-529D-77CE-517F-D4B96C72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1847850" cy="1477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BAA89EF-0A52-F471-FF85-19D402A15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74638"/>
            <a:ext cx="6120134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9pPr>
          </a:lstStyle>
          <a:p>
            <a:r>
              <a:rPr lang="en-US" altLang="en-US" kern="0" dirty="0">
                <a:solidFill>
                  <a:srgbClr val="000F4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Advice from the experienced IMGs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5">
            <a:extLst>
              <a:ext uri="{FF2B5EF4-FFF2-40B4-BE49-F238E27FC236}">
                <a16:creationId xmlns:a16="http://schemas.microsoft.com/office/drawing/2014/main" id="{E38D369D-4F82-23D0-5198-C5FE0378C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305800" cy="392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5F786B3-7E1E-904A-4C15-078CE9449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F4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IMG perspectives on differences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13F28D69-BE5A-B9D1-8416-289C0B551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2355" y="1556792"/>
            <a:ext cx="6244141" cy="435292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>
                <a:ea typeface="ＭＳ Ｐゴシック" panose="020B0600070205080204" pitchFamily="34" charset="-128"/>
              </a:rPr>
              <a:t>Watch the </a:t>
            </a:r>
            <a:r>
              <a:rPr lang="en-US" altLang="en-US" sz="2000" b="1" i="1" dirty="0">
                <a:ea typeface="ＭＳ Ｐゴシック" panose="020B0600070205080204" pitchFamily="34" charset="-128"/>
              </a:rPr>
              <a:t>differences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video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ea typeface="ＭＳ Ｐゴシック" panose="020B0600070205080204" pitchFamily="34" charset="-128"/>
              </a:rPr>
              <a:t>Differences the doctors noted included: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• 	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Organisation</a:t>
            </a:r>
            <a:r>
              <a:rPr lang="en-US" altLang="en-US" sz="1800" dirty="0">
                <a:ea typeface="ＭＳ Ｐゴシック" panose="020B0600070205080204" pitchFamily="34" charset="-128"/>
              </a:rPr>
              <a:t> of training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• 	Hospital hierarchy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• 	Hospital communication systems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• 	Availability of human resources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• 	Patient knowledge and awareness of their medical conditions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• 	Rosters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• 	Allied health availability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•	Social support for patients</a:t>
            </a:r>
          </a:p>
        </p:txBody>
      </p:sp>
      <p:pic>
        <p:nvPicPr>
          <p:cNvPr id="67590" name="Picture 7" descr="Azurah.jpg">
            <a:extLst>
              <a:ext uri="{FF2B5EF4-FFF2-40B4-BE49-F238E27FC236}">
                <a16:creationId xmlns:a16="http://schemas.microsoft.com/office/drawing/2014/main" id="{54A1AA6C-AAD3-912B-86C0-42379D5CE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1847850" cy="1477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id="{DA191D89-7DAB-0616-D913-EA77631D8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87824" y="1773238"/>
            <a:ext cx="5986462" cy="4352925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For discussion: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	What differences do you notice between Australian hospitals and where you did your training?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 	Which things about Australian hospitals were the most different for you?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 	Do you think ‘efficiency’ is an </a:t>
            </a:r>
            <a:r>
              <a:rPr lang="en-AU" altLang="en-US" sz="1800" dirty="0">
                <a:ea typeface="ＭＳ Ｐゴシック" panose="020B0600070205080204" pitchFamily="34" charset="-128"/>
              </a:rPr>
              <a:t>ethical issue?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1800" dirty="0">
                <a:ea typeface="ＭＳ Ｐゴシック" panose="020B0600070205080204" pitchFamily="34" charset="-128"/>
              </a:rPr>
              <a:t>	How have you managed the differences between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1800" dirty="0">
                <a:ea typeface="ＭＳ Ｐゴシック" panose="020B0600070205080204" pitchFamily="34" charset="-128"/>
              </a:rPr>
              <a:t>• 	Australian hospitals and the ones in your home country, or where you last worked?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71685" name="Picture 8" descr="Michele.jpg">
            <a:extLst>
              <a:ext uri="{FF2B5EF4-FFF2-40B4-BE49-F238E27FC236}">
                <a16:creationId xmlns:a16="http://schemas.microsoft.com/office/drawing/2014/main" id="{523308F3-5663-62AE-EFDF-1A3AF95C1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1828800" cy="1463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B37257E-F6FA-B5AB-58E3-AD0A6F988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0338" y="274638"/>
            <a:ext cx="5986462" cy="922337"/>
          </a:xfrm>
        </p:spPr>
        <p:txBody>
          <a:bodyPr/>
          <a:lstStyle/>
          <a:p>
            <a:r>
              <a:rPr lang="en-US" altLang="en-US" dirty="0">
                <a:solidFill>
                  <a:srgbClr val="000F4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IMG perspectives on differences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A253857E-859A-C476-FEA4-608809DD7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1775" y="1773238"/>
            <a:ext cx="5915025" cy="43529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2000" dirty="0">
                <a:ea typeface="ＭＳ Ｐゴシック" panose="020B0600070205080204" pitchFamily="34" charset="-128"/>
              </a:rPr>
              <a:t>Watch the </a:t>
            </a:r>
            <a:r>
              <a:rPr lang="en-US" altLang="en-US" sz="2000" b="1" i="1" dirty="0">
                <a:ea typeface="ＭＳ Ｐゴシック" panose="020B0600070205080204" pitchFamily="34" charset="-128"/>
              </a:rPr>
              <a:t>ethics</a:t>
            </a:r>
            <a:r>
              <a:rPr lang="en-US" altLang="en-US" sz="2000" dirty="0">
                <a:ea typeface="ＭＳ Ｐゴシック" panose="020B0600070205080204" pitchFamily="34" charset="-128"/>
              </a:rPr>
              <a:t> video</a:t>
            </a:r>
          </a:p>
          <a:p>
            <a:pPr>
              <a:buClr>
                <a:schemeClr val="tx1"/>
              </a:buClr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ea typeface="ＭＳ Ｐゴシック" panose="020B0600070205080204" pitchFamily="34" charset="-128"/>
              </a:rPr>
              <a:t>Ethical issues that the doctors noted: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Differences in prescribing contraceptives to young women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Greater emphasis on patients’ rights in Australia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Mandatory reporting of suspected child abuse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Less emphasis on the value of life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72709" name="Picture 9" descr="Matthias.jpg">
            <a:extLst>
              <a:ext uri="{FF2B5EF4-FFF2-40B4-BE49-F238E27FC236}">
                <a16:creationId xmlns:a16="http://schemas.microsoft.com/office/drawing/2014/main" id="{218D2402-97DB-6D17-A897-220028F0B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1828800" cy="1463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5FA646-2486-CBAA-C755-78E5BBE07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0338" y="274638"/>
            <a:ext cx="5986462" cy="922337"/>
          </a:xfrm>
        </p:spPr>
        <p:txBody>
          <a:bodyPr/>
          <a:lstStyle/>
          <a:p>
            <a:r>
              <a:rPr lang="en-US" altLang="en-US" dirty="0">
                <a:solidFill>
                  <a:srgbClr val="000F4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IMG perspectives on ethics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C08D602B-2AF6-475F-A055-6FBA46F04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6238" y="1773238"/>
            <a:ext cx="5770562" cy="4352925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ea typeface="ＭＳ Ｐゴシック" panose="020B0600070205080204" pitchFamily="34" charset="-128"/>
              </a:rPr>
              <a:t>For discussion: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 	Do you think religion has any connection with ethics and clinical practice?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 	Can you give some examples of how the law impacts on clinical practice in Australia? 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 	What factors influence doctors’ decisions?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 	What are the ethically important things in the relationship between doctor &amp; patient? 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 	Are there differences in how doctors make end of life decisions in different countries?</a:t>
            </a:r>
          </a:p>
          <a:p>
            <a:pPr lvl="1">
              <a:lnSpc>
                <a:spcPct val="90000"/>
              </a:lnSpc>
              <a:buSzPct val="90000"/>
              <a:buFontTx/>
              <a:buChar char="•"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77829" name="Picture 6" descr="Biola.jpg">
            <a:extLst>
              <a:ext uri="{FF2B5EF4-FFF2-40B4-BE49-F238E27FC236}">
                <a16:creationId xmlns:a16="http://schemas.microsoft.com/office/drawing/2014/main" id="{1E115603-2F3C-81E4-05C6-21849616E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828800" cy="1463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46258B-9A64-37CB-C6AD-B977EE61D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0338" y="274638"/>
            <a:ext cx="5986462" cy="922337"/>
          </a:xfrm>
        </p:spPr>
        <p:txBody>
          <a:bodyPr/>
          <a:lstStyle/>
          <a:p>
            <a:r>
              <a:rPr lang="en-US" altLang="en-US" dirty="0">
                <a:solidFill>
                  <a:srgbClr val="000F4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IMG perspectives on ethics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E0026ECE-894D-2FAB-DB66-847533958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5816" y="1844675"/>
            <a:ext cx="6228184" cy="435292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>
                <a:ea typeface="ＭＳ Ｐゴシック" panose="020B0600070205080204" pitchFamily="34" charset="-128"/>
              </a:rPr>
              <a:t>Watch the </a:t>
            </a:r>
            <a:r>
              <a:rPr lang="en-US" altLang="en-US" sz="2000" b="1" i="1" dirty="0">
                <a:ea typeface="ＭＳ Ｐゴシック" panose="020B0600070205080204" pitchFamily="34" charset="-128"/>
              </a:rPr>
              <a:t>communication</a:t>
            </a:r>
            <a:r>
              <a:rPr lang="en-US" altLang="en-US" sz="2000" dirty="0">
                <a:ea typeface="ＭＳ Ｐゴシック" panose="020B0600070205080204" pitchFamily="34" charset="-128"/>
              </a:rPr>
              <a:t> video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ea typeface="ＭＳ Ｐゴシック" panose="020B0600070205080204" pitchFamily="34" charset="-128"/>
              </a:rPr>
              <a:t>Communication issues that the doctors noted:</a:t>
            </a:r>
          </a:p>
          <a:p>
            <a:pPr>
              <a:lnSpc>
                <a:spcPct val="110000"/>
              </a:lnSpc>
              <a:spcAft>
                <a:spcPts val="600"/>
              </a:spcAft>
              <a:buSzPct val="90000"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Australian slang and abbreviations, medical and non medical</a:t>
            </a:r>
          </a:p>
          <a:p>
            <a:pPr>
              <a:lnSpc>
                <a:spcPct val="110000"/>
              </a:lnSpc>
              <a:spcAft>
                <a:spcPts val="600"/>
              </a:spcAft>
              <a:buSzPct val="90000"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Patients’ accents &amp; non English speaking patients</a:t>
            </a:r>
          </a:p>
          <a:p>
            <a:pPr>
              <a:lnSpc>
                <a:spcPct val="110000"/>
              </a:lnSpc>
              <a:spcAft>
                <a:spcPts val="600"/>
              </a:spcAft>
              <a:buSzPct val="90000"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Patients not understanding the doctor</a:t>
            </a:r>
          </a:p>
          <a:p>
            <a:pPr>
              <a:lnSpc>
                <a:spcPct val="110000"/>
              </a:lnSpc>
              <a:spcAft>
                <a:spcPts val="600"/>
              </a:spcAft>
              <a:buSzPct val="90000"/>
            </a:pPr>
            <a:r>
              <a:rPr lang="en-US" altLang="en-US" sz="2000" dirty="0">
                <a:ea typeface="ＭＳ Ｐゴシック" panose="020B0600070205080204" pitchFamily="34" charset="-128"/>
              </a:rPr>
              <a:t>•	Patients understanding more about their disease &amp; treatment than patients in your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home country</a:t>
            </a:r>
          </a:p>
          <a:p>
            <a:pPr>
              <a:lnSpc>
                <a:spcPct val="110000"/>
              </a:lnSpc>
              <a:spcAft>
                <a:spcPts val="600"/>
              </a:spcAft>
              <a:buSzPct val="90000"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The need to change how the doctor speaks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1BA1B0-C6E0-85FE-7062-0BCA9E68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74638"/>
            <a:ext cx="59864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9pPr>
          </a:lstStyle>
          <a:p>
            <a:r>
              <a:rPr lang="en-US" altLang="en-US" kern="0" dirty="0">
                <a:solidFill>
                  <a:srgbClr val="000F4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IMG perspectives on communication</a:t>
            </a:r>
          </a:p>
        </p:txBody>
      </p:sp>
      <p:pic>
        <p:nvPicPr>
          <p:cNvPr id="2" name="Picture 1" descr="A person in a striped shirt&#10;&#10;Description automatically generated">
            <a:extLst>
              <a:ext uri="{FF2B5EF4-FFF2-40B4-BE49-F238E27FC236}">
                <a16:creationId xmlns:a16="http://schemas.microsoft.com/office/drawing/2014/main" id="{294AC6B2-BAF9-710C-0949-8FB0756058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64" r="3212" b="-2"/>
          <a:stretch/>
        </p:blipFill>
        <p:spPr>
          <a:xfrm>
            <a:off x="539750" y="1846750"/>
            <a:ext cx="1734096" cy="1461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CC502544-9B5A-FF07-F2A3-DC1A6636E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5816" y="1773238"/>
            <a:ext cx="5915025" cy="43529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For discussion: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 	Which Australian words or phrases did you have most difficulty understanding?</a:t>
            </a:r>
          </a:p>
          <a:p>
            <a:pPr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 	Have there been times when you had to change the way you spoke so that patients or other staff could understand you?</a:t>
            </a:r>
          </a:p>
          <a:p>
            <a:pPr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 	Do you think patients and doctors have a more equal relationship than they do in your home country, and does this make a difference to communication between doctors and patients?</a:t>
            </a:r>
          </a:p>
          <a:p>
            <a:pPr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 	What communication issues have been the most challenging for you?</a:t>
            </a:r>
          </a:p>
          <a:p>
            <a:pPr>
              <a:spcAft>
                <a:spcPts val="600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• 	Do you have trouble understanding particular groups of patients, e.g., older people, children etc.</a:t>
            </a:r>
          </a:p>
        </p:txBody>
      </p:sp>
      <p:pic>
        <p:nvPicPr>
          <p:cNvPr id="73733" name="Picture 7" descr="Azurah.jpg">
            <a:extLst>
              <a:ext uri="{FF2B5EF4-FFF2-40B4-BE49-F238E27FC236}">
                <a16:creationId xmlns:a16="http://schemas.microsoft.com/office/drawing/2014/main" id="{E7CAFC43-C3DA-9DA5-CC45-5C9D46B92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1847850" cy="1477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EFAEF7-761D-9496-5F31-7B14FD343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74638"/>
            <a:ext cx="59864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9pPr>
          </a:lstStyle>
          <a:p>
            <a:r>
              <a:rPr lang="en-US" altLang="en-US" kern="0" dirty="0">
                <a:solidFill>
                  <a:srgbClr val="000F4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IMG perspectives on communication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EC519BB0-0144-3F78-1014-F2B201C44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5816" y="1773238"/>
            <a:ext cx="5770984" cy="4352925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For discussion: 	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• 	Biola from Nigeria describes the doctor - patient relationship in Australia as a ‘mutual relationship’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• 	Why do you think she describes the relationship in this way?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• 	Would you describe the doctor patient relationship in your country in this way?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74757" name="Picture 6" descr="Biola.jpg">
            <a:extLst>
              <a:ext uri="{FF2B5EF4-FFF2-40B4-BE49-F238E27FC236}">
                <a16:creationId xmlns:a16="http://schemas.microsoft.com/office/drawing/2014/main" id="{07836E9A-5CDD-37C3-47C4-7878A8AEE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1828800" cy="1463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06DEA3-81A8-51D5-AE8D-2C220C052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74638"/>
            <a:ext cx="59864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9pPr>
          </a:lstStyle>
          <a:p>
            <a:r>
              <a:rPr lang="en-US" altLang="en-US" kern="0" dirty="0">
                <a:solidFill>
                  <a:srgbClr val="000F4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IMG perspectives on communication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extLst>
              <a:ext uri="{FF2B5EF4-FFF2-40B4-BE49-F238E27FC236}">
                <a16:creationId xmlns:a16="http://schemas.microsoft.com/office/drawing/2014/main" id="{A2784106-3D70-DC44-3513-B4A42C37D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9042" y="1772816"/>
            <a:ext cx="6562725" cy="4352925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tx1"/>
              </a:buClr>
            </a:pPr>
            <a:r>
              <a:rPr lang="en-US" altLang="en-US" sz="2000" dirty="0">
                <a:ea typeface="ＭＳ Ｐゴシック" panose="020B0600070205080204" pitchFamily="34" charset="-128"/>
              </a:rPr>
              <a:t>Watch the </a:t>
            </a:r>
            <a:r>
              <a:rPr lang="en-US" altLang="en-US" sz="2000" b="1" i="1" dirty="0">
                <a:ea typeface="ＭＳ Ｐゴシック" panose="020B0600070205080204" pitchFamily="34" charset="-128"/>
              </a:rPr>
              <a:t>advice</a:t>
            </a:r>
            <a:r>
              <a:rPr lang="en-US" altLang="en-US" sz="2000" dirty="0">
                <a:ea typeface="ＭＳ Ｐゴシック" panose="020B0600070205080204" pitchFamily="34" charset="-128"/>
              </a:rPr>
              <a:t> video</a:t>
            </a:r>
          </a:p>
          <a:p>
            <a:pPr>
              <a:spcAft>
                <a:spcPts val="600"/>
              </a:spcAf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Advice that the doctors provided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Find out about the training system and exams 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Find out how the hospital system works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Have an open mind and be willing to learn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Become part of the community, not just in the hospital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Be willing to give from your own experience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• 	Don’t give 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AFB43B-2335-A423-855B-D87561284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74638"/>
            <a:ext cx="6120134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Century Gothic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86CAA"/>
                </a:solidFill>
                <a:latin typeface="Century Gothic" pitchFamily="-107" charset="0"/>
              </a:defRPr>
            </a:lvl9pPr>
          </a:lstStyle>
          <a:p>
            <a:r>
              <a:rPr lang="en-US" altLang="en-US" kern="0" dirty="0">
                <a:solidFill>
                  <a:srgbClr val="000F4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Advice from the experienced IMGs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74614-6F88-F00C-17FE-2EE0A117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52" y="1799571"/>
            <a:ext cx="1773553" cy="14134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CW_orientation_rwk_feb09">
  <a:themeElements>
    <a:clrScheme name="MCW_orientation_rwk_feb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W_orientation_rwk_feb0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MCW_orientation_rwk_feb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W_orientation_rwk_feb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W_orientation_rwk_feb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W_orientation_rwk_feb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W_orientation_rwk_feb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W_orientation_rwk_feb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W_orientation_rwk_feb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W_orientation_rwk_feb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W_orientation_rwk_feb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W_orientation_rwk_feb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W_orientation_rwk_feb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W_orientation_rwk_feb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CW_orientation_rwk_feb09">
  <a:themeElements>
    <a:clrScheme name="2_MCW_orientation_rwk_feb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CW_orientation_rwk_feb09">
      <a:majorFont>
        <a:latin typeface="Century Gothic"/>
        <a:ea typeface="ＭＳ Ｐゴシック"/>
        <a:cs typeface="ＭＳ Ｐゴシック"/>
      </a:majorFont>
      <a:minorFont>
        <a:latin typeface="Century Gothic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MCW_orientation_rwk_feb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W_orientation_rwk_feb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W_orientation_rwk_feb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W_orientation_rwk_feb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W_orientation_rwk_feb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W_orientation_rwk_feb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W_orientation_rwk_feb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W_orientation_rwk_feb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W_orientation_rwk_feb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W_orientation_rwk_feb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W_orientation_rwk_feb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W_orientation_rwk_feb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38598C8BCBD42ACB789BAFE0BE4AA" ma:contentTypeVersion="15" ma:contentTypeDescription="Create a new document." ma:contentTypeScope="" ma:versionID="1781bf115f52f4e0b22ea7f3307b6eb9">
  <xsd:schema xmlns:xsd="http://www.w3.org/2001/XMLSchema" xmlns:xs="http://www.w3.org/2001/XMLSchema" xmlns:p="http://schemas.microsoft.com/office/2006/metadata/properties" xmlns:ns2="4ed1b8ce-19a1-4dfd-a597-59def649c081" xmlns:ns3="1716fd4e-949f-4797-9bb6-072eb98344df" targetNamespace="http://schemas.microsoft.com/office/2006/metadata/properties" ma:root="true" ma:fieldsID="df40fcf51f6ffbb10712dcb7574ee0b7" ns2:_="" ns3:_="">
    <xsd:import namespace="4ed1b8ce-19a1-4dfd-a597-59def649c081"/>
    <xsd:import namespace="1716fd4e-949f-4797-9bb6-072eb98344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1b8ce-19a1-4dfd-a597-59def649c0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b163b37-248a-4bdb-8038-6e8df1cc47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6fd4e-949f-4797-9bb6-072eb98344d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55cff23-5cb5-4bd4-b313-cddf903a3da1}" ma:internalName="TaxCatchAll" ma:showField="CatchAllData" ma:web="1716fd4e-949f-4797-9bb6-072eb98344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B9228-2A9E-4FFA-871A-F96D947526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1b8ce-19a1-4dfd-a597-59def649c081"/>
    <ds:schemaRef ds:uri="1716fd4e-949f-4797-9bb6-072eb98344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E3C721-EDB3-4FB6-9AF5-CAFB4D153C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MCW_orientation_rwk_feb09</Template>
  <TotalTime>5959</TotalTime>
  <Words>702</Words>
  <Application>Microsoft Macintosh PowerPoint</Application>
  <PresentationFormat>On-screen Show (4:3)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Century Gothic</vt:lpstr>
      <vt:lpstr>Wingdings</vt:lpstr>
      <vt:lpstr>MCW_orientation_rwk_feb09</vt:lpstr>
      <vt:lpstr>2_MCW_orientation_rwk_feb09</vt:lpstr>
      <vt:lpstr>Communication and Ethics for International Medical Graduates in Australia</vt:lpstr>
      <vt:lpstr>IMG perspectives on differences</vt:lpstr>
      <vt:lpstr>IMG perspectives on differences</vt:lpstr>
      <vt:lpstr>IMG perspectives on ethics</vt:lpstr>
      <vt:lpstr>IMG perspectives on ethics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FIU Medicine The uni of melbourne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writing at graduate level in the health sciences (physiotherapy)</dc:title>
  <dc:creator>robynwk</dc:creator>
  <cp:lastModifiedBy>Louise Allen</cp:lastModifiedBy>
  <cp:revision>197</cp:revision>
  <dcterms:created xsi:type="dcterms:W3CDTF">2009-06-20T00:16:27Z</dcterms:created>
  <dcterms:modified xsi:type="dcterms:W3CDTF">2024-12-02T23:00:30Z</dcterms:modified>
</cp:coreProperties>
</file>